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4" r:id="rId10"/>
    <p:sldId id="265" r:id="rId11"/>
    <p:sldId id="26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81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C1FCE9F-A98A-4CE3-A446-1B8A66FDD61D}" type="datetimeFigureOut">
              <a:rPr lang="ru-RU" smtClean="0"/>
              <a:pPr/>
              <a:t>10.03.2016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587EF3F-A668-4BED-999B-4A400386FD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8"/>
            <a:ext cx="7772400" cy="2286016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Georgia" pitchFamily="18" charset="0"/>
              </a:rPr>
              <a:t/>
            </a:r>
            <a:br>
              <a:rPr lang="ru-RU" sz="2800" dirty="0" smtClean="0">
                <a:latin typeface="Georgia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  <a:latin typeface="Georgia" pitchFamily="18" charset="0"/>
              </a:rPr>
              <a:t>Школьная служба примирения -</a:t>
            </a:r>
            <a:br>
              <a:rPr lang="ru-RU" sz="3200" dirty="0" smtClean="0">
                <a:solidFill>
                  <a:schemeClr val="tx1"/>
                </a:solidFill>
                <a:effectLst/>
                <a:latin typeface="Georgia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  <a:latin typeface="Georgia" pitchFamily="18" charset="0"/>
              </a:rPr>
              <a:t>модель школьной медиации </a:t>
            </a:r>
            <a:endParaRPr lang="ru-RU" sz="3200" dirty="0"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4286256"/>
            <a:ext cx="5957902" cy="2286016"/>
          </a:xfrm>
        </p:spPr>
        <p:txBody>
          <a:bodyPr>
            <a:normAutofit/>
          </a:bodyPr>
          <a:lstStyle/>
          <a:p>
            <a:pPr marL="63500" algn="l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Варфоломеева Елена Сергеевна</a:t>
            </a:r>
          </a:p>
          <a:p>
            <a:pPr marL="63500"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социальный педагог</a:t>
            </a:r>
          </a:p>
          <a:p>
            <a:pPr marL="63500" algn="l"/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</a:rPr>
              <a:t>Малетина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</a:rPr>
              <a:t> Татьяна Алексеевна</a:t>
            </a:r>
          </a:p>
          <a:p>
            <a:pPr marL="63500" algn="l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педагог-психолог 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Georgia" pitchFamily="18" charset="0"/>
              </a:rPr>
              <a:t>Трансляция опыта работы нашей ШСП среди образовательных учреждений г. Вологды.</a:t>
            </a:r>
          </a:p>
          <a:p>
            <a:pPr algn="just"/>
            <a:r>
              <a:rPr lang="ru-RU" dirty="0" smtClean="0">
                <a:latin typeface="Georgia" pitchFamily="18" charset="0"/>
              </a:rPr>
              <a:t> Оказание методической помощи ШСП г. Вологды.</a:t>
            </a:r>
          </a:p>
          <a:p>
            <a:pPr algn="just"/>
            <a:r>
              <a:rPr lang="ru-RU" dirty="0" smtClean="0">
                <a:latin typeface="Georgia" pitchFamily="18" charset="0"/>
              </a:rPr>
              <a:t>Повышение квалификации медиаторов  по программам: круги примирения, семейные и школьные конференции.</a:t>
            </a:r>
          </a:p>
          <a:p>
            <a:pPr algn="just"/>
            <a:r>
              <a:rPr lang="ru-RU" dirty="0" smtClean="0">
                <a:latin typeface="Georgia" pitchFamily="18" charset="0"/>
              </a:rPr>
              <a:t>Обучение учащихся-медиаторов.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  <a:latin typeface="Georgia" pitchFamily="18" charset="0"/>
              </a:rPr>
              <a:t>Перспективы развития ШСП</a:t>
            </a:r>
            <a:endParaRPr lang="ru-RU" sz="3200" dirty="0"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792737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Georgia" pitchFamily="18" charset="0"/>
                <a:cs typeface="Times New Roman" pitchFamily="18" charset="0"/>
              </a:rPr>
              <a:t>Спасибо за внимание!</a:t>
            </a:r>
          </a:p>
          <a:p>
            <a:pPr algn="ctr"/>
            <a:endParaRPr lang="ru-RU" sz="4400" b="1" dirty="0" smtClean="0">
              <a:latin typeface="Georgia" pitchFamily="18" charset="0"/>
              <a:cs typeface="Times New Roman" pitchFamily="18" charset="0"/>
            </a:endParaRPr>
          </a:p>
          <a:p>
            <a:pPr algn="ctr"/>
            <a:endParaRPr lang="ru-RU" sz="44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07249"/>
          </a:xfrm>
        </p:spPr>
        <p:txBody>
          <a:bodyPr>
            <a:normAutofit/>
          </a:bodyPr>
          <a:lstStyle/>
          <a:p>
            <a:pPr indent="450000" algn="just">
              <a:lnSpc>
                <a:spcPts val="3840"/>
              </a:lnSpc>
            </a:pPr>
            <a:r>
              <a:rPr lang="ru-RU" sz="3200" dirty="0" smtClean="0">
                <a:latin typeface="Georgia" pitchFamily="18" charset="0"/>
              </a:rPr>
              <a:t>В школьной среде постоянно происходят столкновения интересов, взглядов между субъектами образовательного процесса, которые становятся индикатором частых конфликтных ситуаций.</a:t>
            </a:r>
          </a:p>
          <a:p>
            <a:pPr indent="450000" algn="just">
              <a:lnSpc>
                <a:spcPts val="3840"/>
              </a:lnSpc>
            </a:pPr>
            <a:r>
              <a:rPr lang="ru-RU" sz="3200" dirty="0" smtClean="0">
                <a:latin typeface="Georgia" pitchFamily="18" charset="0"/>
              </a:rPr>
              <a:t>В 2013 году в МОУ «СОШ №18» г. Вологды было принято решение о создании </a:t>
            </a:r>
            <a:r>
              <a:rPr lang="ru-RU" sz="3200" i="1" dirty="0" smtClean="0">
                <a:latin typeface="Georgia" pitchFamily="18" charset="0"/>
              </a:rPr>
              <a:t>школьной службы примирения </a:t>
            </a:r>
            <a:r>
              <a:rPr lang="ru-RU" sz="3200" dirty="0" smtClean="0">
                <a:latin typeface="Georgia" pitchFamily="18" charset="0"/>
              </a:rPr>
              <a:t>(ШСП).</a:t>
            </a:r>
            <a:endParaRPr lang="ru-RU" sz="32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170579"/>
          </a:xfrm>
        </p:spPr>
        <p:txBody>
          <a:bodyPr>
            <a:noAutofit/>
          </a:bodyPr>
          <a:lstStyle/>
          <a:p>
            <a:pPr indent="450000" algn="just">
              <a:lnSpc>
                <a:spcPts val="3840"/>
              </a:lnSpc>
            </a:pPr>
            <a:r>
              <a:rPr lang="ru-RU" sz="3200" u="sng" dirty="0" smtClean="0">
                <a:latin typeface="Georgia" pitchFamily="18" charset="0"/>
              </a:rPr>
              <a:t>Цель службы примирения </a:t>
            </a:r>
            <a:r>
              <a:rPr lang="ru-RU" sz="3200" dirty="0" smtClean="0">
                <a:latin typeface="Georgia" pitchFamily="18" charset="0"/>
              </a:rPr>
              <a:t>– способствовать тому, чтобы складывалась и развивалась в школьном сообществе способность к взаимопониманию, к мирному разрешению споров и конфликтных ситуаций и закреплять ее как культурную традицию</a:t>
            </a:r>
            <a:endParaRPr lang="ru-RU" sz="32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5"/>
            <a:ext cx="8229600" cy="5592683"/>
          </a:xfrm>
        </p:spPr>
        <p:txBody>
          <a:bodyPr>
            <a:normAutofit/>
          </a:bodyPr>
          <a:lstStyle/>
          <a:p>
            <a:pPr indent="450000" algn="just">
              <a:lnSpc>
                <a:spcPts val="3840"/>
              </a:lnSpc>
            </a:pPr>
            <a:r>
              <a:rPr lang="ru-RU" sz="3200" dirty="0" smtClean="0">
                <a:latin typeface="Georgia" pitchFamily="18" charset="0"/>
              </a:rPr>
              <a:t>В ШСП участникам конфликта предлагается сесть за «стол переговоров», услышать и понять друг друга, а затем самостоятельно договориться о взаимоприемлемом способе выхода из конфликта. </a:t>
            </a:r>
          </a:p>
          <a:p>
            <a:pPr indent="450000" algn="just">
              <a:lnSpc>
                <a:spcPts val="3840"/>
              </a:lnSpc>
            </a:pPr>
            <a:endParaRPr lang="ru-RU" sz="3200" dirty="0" smtClean="0">
              <a:latin typeface="Georgia" pitchFamily="18" charset="0"/>
            </a:endParaRPr>
          </a:p>
          <a:p>
            <a:pPr indent="450000" algn="r">
              <a:lnSpc>
                <a:spcPts val="3840"/>
              </a:lnSpc>
            </a:pPr>
            <a:endParaRPr lang="ru-RU" sz="3200" dirty="0" smtClean="0">
              <a:latin typeface="Georgia" pitchFamily="18" charset="0"/>
            </a:endParaRPr>
          </a:p>
          <a:p>
            <a:pPr indent="450000" algn="r">
              <a:lnSpc>
                <a:spcPts val="3840"/>
              </a:lnSpc>
            </a:pPr>
            <a:endParaRPr lang="ru-RU" sz="3200" dirty="0" smtClean="0">
              <a:latin typeface="Georgia" pitchFamily="18" charset="0"/>
            </a:endParaRPr>
          </a:p>
          <a:p>
            <a:pPr indent="450000" algn="just">
              <a:lnSpc>
                <a:spcPts val="3840"/>
              </a:lnSpc>
            </a:pPr>
            <a:endParaRPr lang="ru-RU" sz="3200" dirty="0" smtClean="0">
              <a:latin typeface="Georgia" pitchFamily="18" charset="0"/>
            </a:endParaRPr>
          </a:p>
          <a:p>
            <a:pPr indent="450000" algn="r">
              <a:lnSpc>
                <a:spcPts val="3840"/>
              </a:lnSpc>
            </a:pPr>
            <a:endParaRPr lang="ru-RU" sz="3200" dirty="0" smtClean="0">
              <a:latin typeface="Georgia" pitchFamily="18" charset="0"/>
            </a:endParaRPr>
          </a:p>
          <a:p>
            <a:pPr indent="450000" algn="r">
              <a:lnSpc>
                <a:spcPts val="3840"/>
              </a:lnSpc>
            </a:pPr>
            <a:endParaRPr lang="ru-RU" sz="3200" dirty="0" smtClean="0">
              <a:latin typeface="Georgia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c20a1bf4826b1b7f21c40f06b1e3532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4149080"/>
            <a:ext cx="3094484" cy="2320863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/>
          </a:bodyPr>
          <a:lstStyle/>
          <a:p>
            <a:pPr indent="450000" algn="just">
              <a:lnSpc>
                <a:spcPts val="3240"/>
              </a:lnSpc>
            </a:pPr>
            <a:r>
              <a:rPr lang="ru-RU" sz="3200" dirty="0" smtClean="0">
                <a:latin typeface="Georgia" pitchFamily="18" charset="0"/>
              </a:rPr>
              <a:t>Для осуществления деятельности ШСП в МОУ «СОШ №18» работает команда 2 медиаторов: </a:t>
            </a:r>
            <a:r>
              <a:rPr lang="ru-RU" sz="3200" dirty="0" err="1" smtClean="0">
                <a:latin typeface="Georgia" pitchFamily="18" charset="0"/>
              </a:rPr>
              <a:t>Малетина</a:t>
            </a:r>
            <a:r>
              <a:rPr lang="ru-RU" sz="3200" dirty="0" smtClean="0">
                <a:latin typeface="Georgia" pitchFamily="18" charset="0"/>
              </a:rPr>
              <a:t> Т.А. и Варфоломеева Е.С.</a:t>
            </a:r>
          </a:p>
          <a:p>
            <a:pPr indent="450000" algn="just">
              <a:lnSpc>
                <a:spcPts val="3240"/>
              </a:lnSpc>
              <a:buNone/>
            </a:pPr>
            <a:endParaRPr lang="ru-RU" sz="3200" dirty="0" smtClean="0">
              <a:latin typeface="Georgia" pitchFamily="18" charset="0"/>
            </a:endParaRPr>
          </a:p>
          <a:p>
            <a:pPr indent="450000" algn="just">
              <a:lnSpc>
                <a:spcPts val="3240"/>
              </a:lnSpc>
            </a:pPr>
            <a:r>
              <a:rPr lang="ru-RU" sz="3200" dirty="0" smtClean="0">
                <a:latin typeface="Georgia" pitchFamily="18" charset="0"/>
              </a:rPr>
              <a:t>Медиатор, занимающий нейтральную позицию, готовит участников к встрече и помогает им организовать конструктивный диалог.</a:t>
            </a:r>
            <a:endParaRPr lang="ru-RU" sz="32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314595"/>
          </a:xfrm>
        </p:spPr>
        <p:txBody>
          <a:bodyPr>
            <a:normAutofit/>
          </a:bodyPr>
          <a:lstStyle/>
          <a:p>
            <a:pPr indent="450000" algn="just">
              <a:lnSpc>
                <a:spcPts val="3240"/>
              </a:lnSpc>
            </a:pPr>
            <a:r>
              <a:rPr lang="ru-RU" sz="3200" dirty="0" smtClean="0">
                <a:latin typeface="Georgia" pitchFamily="18" charset="0"/>
              </a:rPr>
              <a:t>На опыте использования метода восстановительной медиации в ШСП при разрешении конфликтных ситуаций большое значение имеют воспитательные эффекты, предупреждение повторения подобного поведения в будущем. Положительные изменения в сознании подростка даже важнее, чем разрешение конкретного конфликта.</a:t>
            </a:r>
            <a:endParaRPr lang="ru-RU" sz="3200" dirty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186766" cy="3816424"/>
          </a:xfrm>
        </p:spPr>
        <p:txBody>
          <a:bodyPr/>
          <a:lstStyle/>
          <a:p>
            <a:pPr indent="450000">
              <a:lnSpc>
                <a:spcPts val="3840"/>
              </a:lnSpc>
            </a:pPr>
            <a:r>
              <a:rPr lang="ru-RU" sz="3200" dirty="0" smtClean="0">
                <a:latin typeface="Georgia" pitchFamily="18" charset="0"/>
              </a:rPr>
              <a:t>Таким образом, ШСП – это служба не карательного реагирования на конфликты, проступки, противоправное поведение несовершеннолетних; цивилизованная форма разрешения споров и конфликтов. </a:t>
            </a:r>
          </a:p>
          <a:p>
            <a:endParaRPr lang="ru-RU" dirty="0"/>
          </a:p>
        </p:txBody>
      </p:sp>
      <p:pic>
        <p:nvPicPr>
          <p:cNvPr id="3" name="Рисунок 2" descr="0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4005064"/>
            <a:ext cx="257175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Georgia" pitchFamily="18" charset="0"/>
              </a:rPr>
              <a:t>Часто:</a:t>
            </a:r>
          </a:p>
          <a:p>
            <a:r>
              <a:rPr lang="ru-RU" dirty="0" smtClean="0">
                <a:latin typeface="Georgia" pitchFamily="18" charset="0"/>
              </a:rPr>
              <a:t>«ребенок – </a:t>
            </a:r>
            <a:r>
              <a:rPr lang="ru-RU" dirty="0" err="1" smtClean="0">
                <a:latin typeface="Georgia" pitchFamily="18" charset="0"/>
              </a:rPr>
              <a:t>ребенок</a:t>
            </a:r>
            <a:r>
              <a:rPr lang="ru-RU" dirty="0" smtClean="0">
                <a:latin typeface="Georgia" pitchFamily="18" charset="0"/>
              </a:rPr>
              <a:t>», </a:t>
            </a:r>
          </a:p>
          <a:p>
            <a:r>
              <a:rPr lang="ru-RU" dirty="0" smtClean="0">
                <a:latin typeface="Georgia" pitchFamily="18" charset="0"/>
              </a:rPr>
              <a:t>«родитель - </a:t>
            </a:r>
            <a:r>
              <a:rPr lang="ru-RU" dirty="0" err="1" smtClean="0">
                <a:latin typeface="Georgia" pitchFamily="18" charset="0"/>
              </a:rPr>
              <a:t>родитель</a:t>
            </a:r>
            <a:r>
              <a:rPr lang="ru-RU" dirty="0" smtClean="0">
                <a:latin typeface="Georgia" pitchFamily="18" charset="0"/>
              </a:rPr>
              <a:t>», </a:t>
            </a:r>
          </a:p>
          <a:p>
            <a:r>
              <a:rPr lang="ru-RU" dirty="0" smtClean="0">
                <a:latin typeface="Georgia" pitchFamily="18" charset="0"/>
              </a:rPr>
              <a:t>Редко:</a:t>
            </a:r>
          </a:p>
          <a:p>
            <a:r>
              <a:rPr lang="ru-RU" dirty="0" smtClean="0">
                <a:latin typeface="Georgia" pitchFamily="18" charset="0"/>
              </a:rPr>
              <a:t>«ребенок – учитель», </a:t>
            </a:r>
          </a:p>
          <a:p>
            <a:r>
              <a:rPr lang="ru-RU" dirty="0" smtClean="0">
                <a:latin typeface="Georgia" pitchFamily="18" charset="0"/>
              </a:rPr>
              <a:t>«ребенок – родитель»,</a:t>
            </a:r>
          </a:p>
          <a:p>
            <a:r>
              <a:rPr lang="ru-RU" dirty="0" smtClean="0">
                <a:latin typeface="Georgia" pitchFamily="18" charset="0"/>
              </a:rPr>
              <a:t>«взрослый - </a:t>
            </a:r>
            <a:r>
              <a:rPr lang="ru-RU" dirty="0" err="1" smtClean="0">
                <a:latin typeface="Georgia" pitchFamily="18" charset="0"/>
              </a:rPr>
              <a:t>взрослый</a:t>
            </a:r>
            <a:r>
              <a:rPr lang="ru-RU" dirty="0" smtClean="0">
                <a:latin typeface="Georgia" pitchFamily="18" charset="0"/>
              </a:rPr>
              <a:t>».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  <a:latin typeface="Georgia" pitchFamily="18" charset="0"/>
              </a:rPr>
              <a:t>Типы конфликтных ситуаций</a:t>
            </a:r>
            <a:endParaRPr lang="ru-RU" sz="3200" dirty="0">
              <a:solidFill>
                <a:schemeClr val="tx1"/>
              </a:solidFill>
              <a:effectLst/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14500"/>
          <a:ext cx="8229600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4470"/>
                <a:gridCol w="1428760"/>
                <a:gridCol w="1357322"/>
                <a:gridCol w="1357322"/>
                <a:gridCol w="1357322"/>
                <a:gridCol w="1114404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Кол-во рассмотренных</a:t>
                      </a:r>
                      <a:r>
                        <a:rPr lang="ru-RU" sz="2400" baseline="0" dirty="0" smtClean="0">
                          <a:latin typeface="Georgia" pitchFamily="18" charset="0"/>
                        </a:rPr>
                        <a:t> случаев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Кол-во завершенных программ медиации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Прекращение дел в органах полиции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Общее количество</a:t>
                      </a:r>
                      <a:r>
                        <a:rPr lang="ru-RU" sz="2400" baseline="0" dirty="0" smtClean="0">
                          <a:latin typeface="Georgia" pitchFamily="18" charset="0"/>
                        </a:rPr>
                        <a:t> </a:t>
                      </a:r>
                      <a:r>
                        <a:rPr lang="ru-RU" sz="2400" dirty="0" smtClean="0">
                          <a:latin typeface="Georgia" pitchFamily="18" charset="0"/>
                        </a:rPr>
                        <a:t>участников медиации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взрослых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подростков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всего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19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19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2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30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41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71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13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13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1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16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30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Georgia" pitchFamily="18" charset="0"/>
                        </a:rPr>
                        <a:t>46</a:t>
                      </a:r>
                      <a:endParaRPr lang="ru-RU" sz="2400" dirty="0">
                        <a:latin typeface="Georg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Результаты работы ШСП в МОУ «СОШ №18» </a:t>
            </a:r>
            <a:br>
              <a:rPr lang="ru-RU" sz="2800" dirty="0" smtClean="0"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effectLst/>
                <a:latin typeface="Georgia" pitchFamily="18" charset="0"/>
                <a:cs typeface="Times New Roman" pitchFamily="18" charset="0"/>
              </a:rPr>
              <a:t>за 2014, 2015 год</a:t>
            </a:r>
            <a:endParaRPr lang="ru-RU" sz="2800" dirty="0">
              <a:solidFill>
                <a:schemeClr val="tx1"/>
              </a:solidFill>
              <a:effectLst/>
              <a:latin typeface="Georgia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301</TotalTime>
  <Words>335</Words>
  <Application>Microsoft Office PowerPoint</Application>
  <PresentationFormat>Экран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 Школьная служба примирения - модель школьной медиации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Типы конфликтных ситуаций</vt:lpstr>
      <vt:lpstr>Результаты работы ШСП в МОУ «СОШ №18»  за 2014, 2015 год</vt:lpstr>
      <vt:lpstr>Перспективы развития ШСП</vt:lpstr>
      <vt:lpstr>Презентация PowerPoint</vt:lpstr>
    </vt:vector>
  </TitlesOfParts>
  <Company>school18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Школьная служба примирения - модель школьной медиации </dc:title>
  <dc:creator>arm</dc:creator>
  <cp:lastModifiedBy>Володя</cp:lastModifiedBy>
  <cp:revision>32</cp:revision>
  <dcterms:created xsi:type="dcterms:W3CDTF">2014-11-27T08:20:30Z</dcterms:created>
  <dcterms:modified xsi:type="dcterms:W3CDTF">2016-03-10T09:36:07Z</dcterms:modified>
</cp:coreProperties>
</file>